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463" r:id="rId3"/>
    <p:sldId id="525" r:id="rId4"/>
    <p:sldId id="526" r:id="rId5"/>
    <p:sldId id="515" r:id="rId6"/>
    <p:sldId id="517" r:id="rId7"/>
    <p:sldId id="508" r:id="rId8"/>
    <p:sldId id="516" r:id="rId9"/>
    <p:sldId id="519" r:id="rId10"/>
    <p:sldId id="520" r:id="rId11"/>
    <p:sldId id="521" r:id="rId12"/>
    <p:sldId id="509" r:id="rId13"/>
    <p:sldId id="524" r:id="rId14"/>
    <p:sldId id="510" r:id="rId15"/>
    <p:sldId id="477" r:id="rId16"/>
    <p:sldId id="399" r:id="rId17"/>
    <p:sldId id="409" r:id="rId18"/>
    <p:sldId id="481" r:id="rId19"/>
    <p:sldId id="482" r:id="rId20"/>
    <p:sldId id="5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02%20-%20AssociationInTables.tx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APM_XSA_Training/blob/master/Day%204/03%20-%20commons.cds.txt" TargetMode="External"/><Relationship Id="rId4" Type="http://schemas.openxmlformats.org/officeDocument/2006/relationships/hyperlink" Target="https://github.com/soyuztechnologies/CAPM_XSA_Training/blob/master/Day%204/03%20-%20UisngAspectAndAbstractEntities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01%20-%20CreatingFirstDBTable.tx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67CC1-128B-4C02-9EB7-15B7B306A6A9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</a:t>
            </a:r>
            <a:r>
              <a:rPr lang="en-US" sz="5400" b="1">
                <a:solidFill>
                  <a:schemeClr val="accent3"/>
                </a:solidFill>
              </a:rPr>
              <a:t>IN BTP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 by Step representation to Deploy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C206C-F361-48DB-B62E-3BCEB12D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74" y="896529"/>
            <a:ext cx="1749277" cy="406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E346F-D9AE-4CF1-BD56-550951E5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677" y="896528"/>
            <a:ext cx="2644323" cy="2680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5F190-5DFB-41CB-A3F2-8955048F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303" y="896528"/>
            <a:ext cx="4584746" cy="1153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4636B-43D1-410B-92CC-617C044918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8" t="17644"/>
          <a:stretch/>
        </p:blipFill>
        <p:spPr>
          <a:xfrm>
            <a:off x="7227302" y="2949342"/>
            <a:ext cx="4583723" cy="9627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AF0C7D-1668-4569-A80C-A6692C576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403" y="4442302"/>
            <a:ext cx="3596475" cy="2205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6DD4F4-F22C-413E-B595-710FD72018D5}"/>
              </a:ext>
            </a:extLst>
          </p:cNvPr>
          <p:cNvSpPr/>
          <p:nvPr/>
        </p:nvSpPr>
        <p:spPr>
          <a:xfrm>
            <a:off x="2130251" y="1687253"/>
            <a:ext cx="1321426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0028BF-86C3-482E-839D-612BDDD2C6AB}"/>
              </a:ext>
            </a:extLst>
          </p:cNvPr>
          <p:cNvSpPr/>
          <p:nvPr/>
        </p:nvSpPr>
        <p:spPr>
          <a:xfrm>
            <a:off x="6096000" y="1328769"/>
            <a:ext cx="1131302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2695101-F4D3-41B5-A557-3DE8AC39A16B}"/>
              </a:ext>
            </a:extLst>
          </p:cNvPr>
          <p:cNvSpPr/>
          <p:nvPr/>
        </p:nvSpPr>
        <p:spPr>
          <a:xfrm>
            <a:off x="9363413" y="2049863"/>
            <a:ext cx="473923" cy="899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F5FFD59-9741-4B86-A990-8EE4C462D2D1}"/>
              </a:ext>
            </a:extLst>
          </p:cNvPr>
          <p:cNvSpPr/>
          <p:nvPr/>
        </p:nvSpPr>
        <p:spPr>
          <a:xfrm rot="16200000" flipH="1">
            <a:off x="7742903" y="3102332"/>
            <a:ext cx="1104024" cy="2823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AB72E1-22BB-49B8-B1A7-7E6E94245D88}"/>
              </a:ext>
            </a:extLst>
          </p:cNvPr>
          <p:cNvSpPr/>
          <p:nvPr/>
        </p:nvSpPr>
        <p:spPr>
          <a:xfrm>
            <a:off x="1024932" y="3429000"/>
            <a:ext cx="422031" cy="37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C81A77-5ECC-4911-80DF-EF6CF9B32246}"/>
              </a:ext>
            </a:extLst>
          </p:cNvPr>
          <p:cNvSpPr/>
          <p:nvPr/>
        </p:nvSpPr>
        <p:spPr>
          <a:xfrm>
            <a:off x="5631569" y="2509159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55169B-9693-4493-B194-10A602792FDF}"/>
              </a:ext>
            </a:extLst>
          </p:cNvPr>
          <p:cNvSpPr/>
          <p:nvPr/>
        </p:nvSpPr>
        <p:spPr>
          <a:xfrm>
            <a:off x="10858387" y="1180456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5BA251-44F7-4B7D-BAB3-56160AC86F05}"/>
              </a:ext>
            </a:extLst>
          </p:cNvPr>
          <p:cNvSpPr/>
          <p:nvPr/>
        </p:nvSpPr>
        <p:spPr>
          <a:xfrm>
            <a:off x="10173218" y="3403043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601C8E-6C20-495C-A70B-181904666029}"/>
              </a:ext>
            </a:extLst>
          </p:cNvPr>
          <p:cNvSpPr/>
          <p:nvPr/>
        </p:nvSpPr>
        <p:spPr>
          <a:xfrm>
            <a:off x="6049148" y="4987202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626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0538186-6B94-4F94-874D-883CD312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29" y="2215722"/>
            <a:ext cx="4004582" cy="40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- Association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Associations capture relationships between entities. They are like forward-declared joins added to a table definition in SQL.</a:t>
            </a:r>
          </a:p>
          <a:p>
            <a:r>
              <a:rPr lang="en-US" b="0" i="0" dirty="0">
                <a:effectLst/>
              </a:rPr>
              <a:t>Associations are specified by adding an element to a source entity that has an association type that points to a target entity and is complemented by optional information defining cardinality and which keys to use.</a:t>
            </a:r>
          </a:p>
          <a:p>
            <a:endParaRPr lang="en-US" dirty="0"/>
          </a:p>
          <a:p>
            <a:r>
              <a:rPr lang="en-US" dirty="0"/>
              <a:t>In this exercise we will relate the business partner table with the Address Table using the </a:t>
            </a:r>
            <a:r>
              <a:rPr lang="en-US" b="1" dirty="0"/>
              <a:t>one to one</a:t>
            </a:r>
            <a:r>
              <a:rPr lang="en-US" dirty="0"/>
              <a:t> Association.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product </a:t>
            </a:r>
            <a:r>
              <a:rPr lang="en-US" dirty="0"/>
              <a:t>table.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7163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concept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Aspects are the reusable models that can be defined ones and then reused in other entities. Aspects allow factoring out cross-cutting or technical concerns into separate models or files, which generally facilitates keeping core domain models clean and comprehensible.</a:t>
            </a:r>
          </a:p>
          <a:p>
            <a:pPr algn="just"/>
            <a:r>
              <a:rPr lang="en-US" b="0" i="0" dirty="0">
                <a:effectLst/>
              </a:rPr>
              <a:t>The programming model provides the option to define our own reusable objects called aspects as well as provides some common aspects that can be reused.</a:t>
            </a:r>
          </a:p>
          <a:p>
            <a:pPr algn="just"/>
            <a:r>
              <a:rPr lang="en-US" b="0" i="0" dirty="0">
                <a:effectLst/>
              </a:rPr>
              <a:t>Reusability has several benefits</a:t>
            </a:r>
            <a:r>
              <a:rPr lang="en-US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Concise and comprehensible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Foster interoperability between all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Proven best practices captured from real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Streamlined data models with minimal entry barriers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Optimized implementations and runtime performance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5EDA82-6653-4889-BDB1-6B807F90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4" y="3989460"/>
            <a:ext cx="9046866" cy="26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There are two types of aspects: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Standard – Provided by SAP @sap/cds/commans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Custom Aspects – User defined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@sap/cds/common defines the following aspects for use in your entity definition: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cuid: </a:t>
            </a:r>
            <a:r>
              <a:rPr lang="en-US" dirty="0"/>
              <a:t>Use </a:t>
            </a:r>
            <a:r>
              <a:rPr lang="en-US" b="1" dirty="0"/>
              <a:t>cuid</a:t>
            </a:r>
            <a:r>
              <a:rPr lang="en-US" dirty="0"/>
              <a:t> as a convenient shortcut to add canonical, universally unique primary keys to your entity definitions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managed: </a:t>
            </a:r>
            <a:r>
              <a:rPr lang="en-US" dirty="0"/>
              <a:t>Use </a:t>
            </a:r>
            <a:r>
              <a:rPr lang="en-US" b="1" dirty="0"/>
              <a:t>managed</a:t>
            </a:r>
            <a:r>
              <a:rPr lang="en-US" dirty="0"/>
              <a:t> to add four elements to capture created by/created at and latest changed by/changed at management information for records.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temporal: </a:t>
            </a:r>
            <a:r>
              <a:rPr lang="en-US" dirty="0"/>
              <a:t>use </a:t>
            </a:r>
            <a:r>
              <a:rPr lang="en-US" b="1" dirty="0"/>
              <a:t>temporal</a:t>
            </a:r>
            <a:r>
              <a:rPr lang="en-US" dirty="0"/>
              <a:t> to take advantage of the built-in support that handles date-effective records and time slices.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0" i="0" dirty="0">
                <a:effectLst/>
              </a:rPr>
              <a:t>In addition to the common aspects the programming model offers common types, These are countries, currencies, and languages.</a:t>
            </a:r>
          </a:p>
          <a:p>
            <a:pPr algn="just"/>
            <a:r>
              <a:rPr lang="en-US" dirty="0"/>
              <a:t>@sap/cds/common provides predefined easy-to-use types for: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Countries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Currencies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To use aspects we have to include them by ‘</a:t>
            </a:r>
            <a:r>
              <a:rPr lang="en-US" b="1" dirty="0"/>
              <a:t>using</a:t>
            </a:r>
            <a:r>
              <a:rPr lang="en-US" dirty="0"/>
              <a:t>’ statement.</a:t>
            </a:r>
          </a:p>
          <a:p>
            <a:pPr algn="just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algn="just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'@sap/cds/common'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45BF3-5C92-4D5A-B9DF-A42EBFF1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753" y="5150162"/>
            <a:ext cx="4223925" cy="1288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0904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ding and website development. technical support. programming engineering. coder, web developer, computer software. programmer male flat character concept illustration Free Vector">
            <a:extLst>
              <a:ext uri="{FF2B5EF4-FFF2-40B4-BE49-F238E27FC236}">
                <a16:creationId xmlns:a16="http://schemas.microsoft.com/office/drawing/2014/main" id="{0BE4C354-19E1-4678-9742-9FA3AA75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55" y="2261839"/>
            <a:ext cx="4138351" cy="41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the concept of reusable types and reusable aspects. We will create a new file named </a:t>
            </a:r>
            <a:r>
              <a:rPr lang="en-US" b="1" i="1" dirty="0"/>
              <a:t>commons.cds</a:t>
            </a:r>
            <a:r>
              <a:rPr lang="en-US" dirty="0"/>
              <a:t>, in this file we will create the reusable entities.</a:t>
            </a:r>
          </a:p>
          <a:p>
            <a:endParaRPr lang="en-US" b="1" i="1" dirty="0"/>
          </a:p>
          <a:p>
            <a:r>
              <a:rPr lang="en-US" dirty="0"/>
              <a:t>We will also create a new </a:t>
            </a:r>
            <a:r>
              <a:rPr lang="en-US" b="1" dirty="0"/>
              <a:t>employee</a:t>
            </a:r>
            <a:r>
              <a:rPr lang="en-US" dirty="0"/>
              <a:t> table in our datamodel. In this table we will use the concept of aspects.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purchase order</a:t>
            </a:r>
            <a:r>
              <a:rPr lang="en-US" dirty="0"/>
              <a:t> and </a:t>
            </a:r>
            <a:r>
              <a:rPr lang="en-US" b="1" dirty="0"/>
              <a:t>purchase order item</a:t>
            </a:r>
            <a:r>
              <a:rPr lang="en-US" dirty="0"/>
              <a:t> tables in the </a:t>
            </a:r>
            <a:r>
              <a:rPr lang="en-US" b="0" dirty="0">
                <a:effectLst/>
              </a:rPr>
              <a:t>transaction context.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common.cds 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4521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a sample db table with sample data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EMP data model for our use case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the DB Tables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and Deploying the Project to HANA Cloud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Aspects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 Entities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our first sample table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last we have seen how to create a simple service using the CAPM framework, now we will see how to create a simple database table using the CAPM.</a:t>
            </a:r>
          </a:p>
          <a:p>
            <a:r>
              <a:rPr lang="en-US" dirty="0"/>
              <a:t>The CAPM framework work in a database agnostic way, it means it is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b="1" dirty="0"/>
              <a:t>tightly coupled </a:t>
            </a:r>
            <a:r>
              <a:rPr lang="en-US" dirty="0"/>
              <a:t>to a specific data base. It generates the database code according to the database we are using/specified.</a:t>
            </a:r>
          </a:p>
          <a:p>
            <a:r>
              <a:rPr lang="en-US" dirty="0"/>
              <a:t>So, the capm framework say that you have to write your data model in a .cds file then I will auto generate the DB operation code automatically accordingly.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C1AC4-9C88-4368-B78A-E1E3CBA5ED41}"/>
              </a:ext>
            </a:extLst>
          </p:cNvPr>
          <p:cNvSpPr/>
          <p:nvPr/>
        </p:nvSpPr>
        <p:spPr>
          <a:xfrm>
            <a:off x="643095" y="2773345"/>
            <a:ext cx="1065125" cy="467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.cds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9FFA6-8233-440A-AF73-BECB94967A4C}"/>
              </a:ext>
            </a:extLst>
          </p:cNvPr>
          <p:cNvSpPr txBox="1"/>
          <p:nvPr/>
        </p:nvSpPr>
        <p:spPr>
          <a:xfrm>
            <a:off x="2662813" y="2641138"/>
            <a:ext cx="3433187" cy="12274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-----------  or</a:t>
            </a:r>
          </a:p>
          <a:p>
            <a:r>
              <a:rPr lang="en-US" dirty="0"/>
              <a:t>    -----------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320C4AF-E788-4FFD-A554-745EE613E83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708220" y="3007324"/>
            <a:ext cx="954593" cy="2475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90530D-5D19-4F38-BDC1-E1DB349EE0A7}"/>
              </a:ext>
            </a:extLst>
          </p:cNvPr>
          <p:cNvSpPr/>
          <p:nvPr/>
        </p:nvSpPr>
        <p:spPr>
          <a:xfrm>
            <a:off x="4160018" y="2773345"/>
            <a:ext cx="1698171" cy="95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Graphical Modeler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9603D3-D638-4A02-B9F8-973B78F38594}"/>
              </a:ext>
            </a:extLst>
          </p:cNvPr>
          <p:cNvSpPr/>
          <p:nvPr/>
        </p:nvSpPr>
        <p:spPr>
          <a:xfrm>
            <a:off x="6737421" y="2881365"/>
            <a:ext cx="1376624" cy="1095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CAPM Framework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F19645-6267-41C0-8C9D-AB17F9DB275E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6096000" y="3254877"/>
            <a:ext cx="641421" cy="1741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D0480E9-017D-4FAA-887A-3B5AFA7F03A3}"/>
              </a:ext>
            </a:extLst>
          </p:cNvPr>
          <p:cNvSpPr/>
          <p:nvPr/>
        </p:nvSpPr>
        <p:spPr>
          <a:xfrm>
            <a:off x="9425355" y="3666884"/>
            <a:ext cx="2471895" cy="984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E5CBB5-AC98-467F-A482-2909C76497BF}"/>
              </a:ext>
            </a:extLst>
          </p:cNvPr>
          <p:cNvSpPr/>
          <p:nvPr/>
        </p:nvSpPr>
        <p:spPr>
          <a:xfrm>
            <a:off x="9425355" y="2232106"/>
            <a:ext cx="2471895" cy="984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HANA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23431AF-8E46-4824-BDDD-714F806304CB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8114045" y="3429000"/>
            <a:ext cx="1311310" cy="7302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02B84D9-4A92-4F86-B4CD-A7836D3DAD6E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8114045" y="2724476"/>
            <a:ext cx="1311310" cy="7045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BB6234-1480-423D-A39A-58641A672475}"/>
              </a:ext>
            </a:extLst>
          </p:cNvPr>
          <p:cNvSpPr txBox="1"/>
          <p:nvPr/>
        </p:nvSpPr>
        <p:spPr>
          <a:xfrm>
            <a:off x="266281" y="4159253"/>
            <a:ext cx="845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Business Application Studio Provides us a graphical editor using that we can easy generate our data model without worrying about the underlying code.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9198DCF-6AA4-46E1-9DD1-A1DCEAF0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5096222"/>
            <a:ext cx="2539273" cy="13575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BD2433-207F-4100-B384-8F5AE768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351" y="4988202"/>
            <a:ext cx="2763298" cy="15921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9124A99-5B40-4DAC-B4B8-6B4664924260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>
            <a:off x="2801037" y="5775003"/>
            <a:ext cx="1913314" cy="92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3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Hands-on: Sample DB Table with sample 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sample table in the application. For that first create a new file named </a:t>
            </a:r>
            <a:r>
              <a:rPr lang="en-US" b="1" dirty="0"/>
              <a:t>datamodel.cds</a:t>
            </a:r>
            <a:r>
              <a:rPr lang="en-US" dirty="0"/>
              <a:t> under the db folder and create the first db table definition.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datamodel.cds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csv file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47A2E-4CEF-4BD0-93AF-30D6AC92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52" y="2412579"/>
            <a:ext cx="4051583" cy="2876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62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– Core Data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6380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Core Data Services - Data definition Language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Namespace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help getting to unique names , this helps to keep the code clean by avoiding fully qualified names.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Entities: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represent data that can be read and written by consumers, uniquely identified by their primary keys.</a:t>
            </a:r>
          </a:p>
          <a:p>
            <a:pPr lvl="1" algn="just"/>
            <a:r>
              <a:rPr lang="en-US" b="0" i="0" dirty="0">
                <a:effectLst/>
              </a:rPr>
              <a:t>For Example, Products and Suppliers are defined as Entities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Types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describe the types of elements within entities.</a:t>
            </a:r>
          </a:p>
          <a:p>
            <a:pPr lvl="1" algn="just"/>
            <a:r>
              <a:rPr lang="en-US" b="0" i="0" dirty="0">
                <a:effectLst/>
              </a:rPr>
              <a:t>Various built-in types are provided. For example Integer, Decimal and UUID as seen in the screen shot – UUID are autogenerated ID’s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Associations: </a:t>
            </a:r>
            <a:r>
              <a:rPr lang="en-US" b="0" i="0" dirty="0">
                <a:effectLst/>
              </a:rPr>
              <a:t>capture relationships between entities.</a:t>
            </a:r>
          </a:p>
          <a:p>
            <a:pPr lvl="1" algn="just"/>
            <a:r>
              <a:rPr lang="en-US" b="0" i="0" dirty="0">
                <a:effectLst/>
              </a:rPr>
              <a:t>For example, Entity Products is Associated with Entity Supplier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Compositions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model document structures through </a:t>
            </a:r>
            <a:r>
              <a:rPr lang="en-US" b="1" i="0" dirty="0">
                <a:effectLst/>
              </a:rPr>
              <a:t>"contained-in"</a:t>
            </a:r>
            <a:r>
              <a:rPr lang="en-US" b="0" i="0" dirty="0">
                <a:effectLst/>
              </a:rPr>
              <a:t> relationships.</a:t>
            </a:r>
            <a:endParaRPr lang="en-US" dirty="0"/>
          </a:p>
          <a:p>
            <a:pPr lvl="1" algn="just"/>
            <a:r>
              <a:rPr lang="en-US" b="0" i="0" dirty="0">
                <a:effectLst/>
              </a:rPr>
              <a:t>For example, in the definition of Suppliers, the Products composition refers to the Products entity.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8ACFD-32A1-42D8-8928-1D8DE5B9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84" y="998753"/>
            <a:ext cx="5120751" cy="4860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1549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Table Creation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61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Core Data Services (CDS) is a technique used to create the persistency layer (the database layer) of a software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During software development the data model is defined via a Data Definition Language within a file with extension .cds.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When the application is built and then deployed, a set of database tables is generated in the database reproducing the data structure described in the file.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r>
              <a:rPr lang="en-US" b="1" dirty="0"/>
              <a:t>Note: </a:t>
            </a:r>
            <a:r>
              <a:rPr lang="en-US" b="1" i="0" dirty="0">
                <a:effectLst/>
              </a:rPr>
              <a:t>If the .cds file is modified and the program is re-built, the created database objects are automatically changed to realize the new model.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BE5EC-D433-4CB4-A290-8C814C88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20" y="3456929"/>
            <a:ext cx="9267930" cy="32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8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EMP 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want a use case to create the Database tables.</a:t>
            </a:r>
          </a:p>
          <a:p>
            <a:r>
              <a:rPr lang="en-US" dirty="0"/>
              <a:t>In this use case we will include simple tables and association between the tables. 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547D6F-A35D-4113-89EA-4367ABED87DC}"/>
              </a:ext>
            </a:extLst>
          </p:cNvPr>
          <p:cNvSpPr/>
          <p:nvPr/>
        </p:nvSpPr>
        <p:spPr>
          <a:xfrm>
            <a:off x="4558598" y="1851958"/>
            <a:ext cx="2431701" cy="1055078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120EA4-F661-4F44-9FEA-252E5540B05A}"/>
              </a:ext>
            </a:extLst>
          </p:cNvPr>
          <p:cNvSpPr/>
          <p:nvPr/>
        </p:nvSpPr>
        <p:spPr>
          <a:xfrm>
            <a:off x="1246498" y="1851958"/>
            <a:ext cx="2220179" cy="1055078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34BE0E-711C-4892-A80B-BEEAE79E4D8D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466677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5CA809-1042-4D45-96F1-7E2AF7DBE3F7}"/>
              </a:ext>
            </a:extLst>
          </p:cNvPr>
          <p:cNvSpPr/>
          <p:nvPr/>
        </p:nvSpPr>
        <p:spPr>
          <a:xfrm>
            <a:off x="8082220" y="1851958"/>
            <a:ext cx="2431701" cy="105507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69B1C0-38C7-4AEB-BF93-774224ADC0D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6990299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CA33DA-CE57-4EB6-A2BC-BFB52310C5DA}"/>
              </a:ext>
            </a:extLst>
          </p:cNvPr>
          <p:cNvSpPr txBox="1"/>
          <p:nvPr/>
        </p:nvSpPr>
        <p:spPr>
          <a:xfrm>
            <a:off x="7023792" y="2010165"/>
            <a:ext cx="10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C8B8B5-063C-493A-82D7-C0047F622141}"/>
              </a:ext>
            </a:extLst>
          </p:cNvPr>
          <p:cNvSpPr/>
          <p:nvPr/>
        </p:nvSpPr>
        <p:spPr>
          <a:xfrm>
            <a:off x="8082219" y="3773130"/>
            <a:ext cx="2431701" cy="105507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</a:t>
            </a:r>
          </a:p>
          <a:p>
            <a:pPr algn="ctr"/>
            <a:r>
              <a:rPr lang="en-US" dirty="0"/>
              <a:t>Items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1F4E32-E6E2-4A18-B18E-D4666B9DE825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9298070" y="2907036"/>
            <a:ext cx="1" cy="8660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F0B4A6-9B5B-4554-9A42-C4F789AECB32}"/>
              </a:ext>
            </a:extLst>
          </p:cNvPr>
          <p:cNvSpPr txBox="1"/>
          <p:nvPr/>
        </p:nvSpPr>
        <p:spPr>
          <a:xfrm>
            <a:off x="9361703" y="2907036"/>
            <a:ext cx="33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C70C59-BAAC-4919-A6CB-8DD5577631E4}"/>
              </a:ext>
            </a:extLst>
          </p:cNvPr>
          <p:cNvSpPr/>
          <p:nvPr/>
        </p:nvSpPr>
        <p:spPr>
          <a:xfrm>
            <a:off x="4558597" y="3773130"/>
            <a:ext cx="2431701" cy="1055078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016BF8-36FF-4783-B015-01EEBDF4BE2F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6990298" y="4300669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4D4B5C-FD34-42F8-BF7A-5202A7759D34}"/>
              </a:ext>
            </a:extLst>
          </p:cNvPr>
          <p:cNvSpPr/>
          <p:nvPr/>
        </p:nvSpPr>
        <p:spPr>
          <a:xfrm>
            <a:off x="4558596" y="5450369"/>
            <a:ext cx="2431701" cy="1055078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C56A01-6FA8-4103-8030-C52362EB22B4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5774447" y="4828208"/>
            <a:ext cx="1" cy="6221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934800-FE05-475D-88C3-C85F2B01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66" y="1909186"/>
            <a:ext cx="4603856" cy="439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create our first database table.</a:t>
            </a:r>
          </a:p>
          <a:p>
            <a:r>
              <a:rPr lang="en-US" dirty="0"/>
              <a:t>For this exercise we have to </a:t>
            </a:r>
          </a:p>
          <a:p>
            <a:pPr marL="342900" indent="-342900">
              <a:buAutoNum type="arabicPeriod"/>
            </a:pPr>
            <a:r>
              <a:rPr lang="en-US" dirty="0"/>
              <a:t>Create a </a:t>
            </a:r>
            <a:r>
              <a:rPr lang="en-US" b="1" i="1" dirty="0"/>
              <a:t>datamodel.cds</a:t>
            </a:r>
            <a:r>
              <a:rPr lang="en-US" dirty="0"/>
              <a:t> file inside the db folder</a:t>
            </a:r>
          </a:p>
          <a:p>
            <a:pPr marL="342900" indent="-342900">
              <a:buAutoNum type="arabicPeriod"/>
            </a:pPr>
            <a:r>
              <a:rPr lang="en-US" dirty="0"/>
              <a:t>Write the data definition of the table in the file. (copy from the git link provided below)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88817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Build and Deploy to HANA Cloud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once we have defined our database table using the Data Definition, now we have to deploy this to HANA Cloud to create the tables in the HANA Cloud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hana only understands the </a:t>
            </a:r>
            <a:r>
              <a:rPr lang="en-US" b="1" dirty="0"/>
              <a:t>hdbtable </a:t>
            </a:r>
            <a:r>
              <a:rPr lang="en-US" dirty="0"/>
              <a:t>format, so first we have to build the project so that all the </a:t>
            </a:r>
            <a:r>
              <a:rPr lang="en-US" b="1" dirty="0"/>
              <a:t>.cds</a:t>
            </a:r>
            <a:r>
              <a:rPr lang="en-US" dirty="0"/>
              <a:t> artifacts will be converted into hana specific artifacts i.e., </a:t>
            </a:r>
            <a:r>
              <a:rPr lang="en-US" b="1" dirty="0"/>
              <a:t>.hdbtable</a:t>
            </a:r>
            <a:r>
              <a:rPr lang="en-US" dirty="0"/>
              <a:t>. To do this we have to run a command </a:t>
            </a:r>
            <a:r>
              <a:rPr lang="en-US" b="1" i="1" dirty="0"/>
              <a:t>‘cds build’.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command will generate a new </a:t>
            </a:r>
            <a:r>
              <a:rPr lang="en-US" b="1" i="1" dirty="0"/>
              <a:t>gen</a:t>
            </a:r>
            <a:r>
              <a:rPr lang="en-US" dirty="0"/>
              <a:t> folder in our project directory, this newly generated folder contains all the hana specific artifacts.</a:t>
            </a:r>
          </a:p>
          <a:p>
            <a:endParaRPr lang="en-US" dirty="0"/>
          </a:p>
          <a:p>
            <a:r>
              <a:rPr lang="en-US" b="1" dirty="0"/>
              <a:t>Deploy</a:t>
            </a:r>
          </a:p>
          <a:p>
            <a:r>
              <a:rPr lang="en-US" dirty="0"/>
              <a:t>Once our project is successfully build, we are ready to deploy our project to the HANA Cloud for the first time.</a:t>
            </a:r>
          </a:p>
          <a:p>
            <a:r>
              <a:rPr lang="en-US" dirty="0"/>
              <a:t>Steps to deploy the project to HANA Cloud.</a:t>
            </a:r>
          </a:p>
          <a:p>
            <a:pPr marL="342900" indent="-342900">
              <a:buAutoNum type="arabicPeriod"/>
            </a:pPr>
            <a:r>
              <a:rPr lang="en-US" dirty="0"/>
              <a:t>Expend the SAP HANA Projects View</a:t>
            </a:r>
          </a:p>
          <a:p>
            <a:pPr marL="342900" indent="-342900">
              <a:buAutoNum type="arabicPeriod"/>
            </a:pPr>
            <a:r>
              <a:rPr lang="en-US" dirty="0"/>
              <a:t>Bind the project with a hana instance.</a:t>
            </a:r>
          </a:p>
          <a:p>
            <a:pPr marL="342900" indent="-342900">
              <a:buAutoNum type="arabicPeriod"/>
            </a:pPr>
            <a:r>
              <a:rPr lang="en-US" dirty="0"/>
              <a:t>In the popup you can choose an existing one or can create a new instance</a:t>
            </a:r>
          </a:p>
          <a:p>
            <a:pPr marL="342900" indent="-342900">
              <a:buAutoNum type="arabicPeriod"/>
            </a:pPr>
            <a:r>
              <a:rPr lang="en-US" dirty="0"/>
              <a:t>Once the instance is bind to HANA cloud press the rocket button to deploy.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We can also use the command </a:t>
            </a:r>
            <a:r>
              <a:rPr lang="en-US" b="1" i="1" dirty="0"/>
              <a:t>‘cds deploy --to hana:containerName’</a:t>
            </a:r>
          </a:p>
          <a:p>
            <a:r>
              <a:rPr lang="en-US" dirty="0"/>
              <a:t>Using this command if the container is not present in the HANA database it will create a new container automatically.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9909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12628</TotalTime>
  <Words>1475</Words>
  <Application>Microsoft Office PowerPoint</Application>
  <PresentationFormat>Widescreen</PresentationFormat>
  <Paragraphs>182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709</cp:revision>
  <dcterms:created xsi:type="dcterms:W3CDTF">2016-07-10T03:33:26Z</dcterms:created>
  <dcterms:modified xsi:type="dcterms:W3CDTF">2022-01-16T10:11:07Z</dcterms:modified>
</cp:coreProperties>
</file>